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 Classic" charset="1" panose="00000500000000000000"/>
      <p:regular r:id="rId19"/>
    </p:embeddedFont>
    <p:embeddedFont>
      <p:font typeface="Montserrat Classic Bold" charset="1" panose="00000800000000000000"/>
      <p:regular r:id="rId20"/>
    </p:embeddedFont>
    <p:embeddedFont>
      <p:font typeface="Klemer Display" charset="1" panose="00000000000000000000"/>
      <p:regular r:id="rId21"/>
    </p:embeddedFont>
    <p:embeddedFont>
      <p:font typeface="Migaela" charset="1" panose="00000000000000000000"/>
      <p:regular r:id="rId22"/>
    </p:embeddedFont>
    <p:embeddedFont>
      <p:font typeface="Libre Baskerville Italics" charset="1" panose="02000000000000000000"/>
      <p:regular r:id="rId23"/>
    </p:embeddedFont>
    <p:embeddedFont>
      <p:font typeface="Libre Baskerville" charset="1" panose="02000000000000000000"/>
      <p:regular r:id="rId24"/>
    </p:embeddedFont>
    <p:embeddedFont>
      <p:font typeface="Arimo" charset="1" panose="020B0604020202020204"/>
      <p:regular r:id="rId25"/>
    </p:embeddedFont>
    <p:embeddedFont>
      <p:font typeface="Stinger Slim Bold" charset="1" panose="00000800000000000000"/>
      <p:regular r:id="rId26"/>
    </p:embeddedFont>
    <p:embeddedFont>
      <p:font typeface="Midgard" charset="1" panose="00000000000000000000"/>
      <p:regular r:id="rId27"/>
    </p:embeddedFont>
    <p:embeddedFont>
      <p:font typeface="Open Sans" charset="1" panose="020B06060305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jpeg" Type="http://schemas.openxmlformats.org/officeDocument/2006/relationships/image"/><Relationship Id="rId12" Target="../media/image23.pn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13519823" y="332277"/>
            <a:ext cx="5837977" cy="18849595"/>
          </a:xfrm>
          <a:custGeom>
            <a:avLst/>
            <a:gdLst/>
            <a:ahLst/>
            <a:cxnLst/>
            <a:rect r="r" b="b" t="t" l="l"/>
            <a:pathLst>
              <a:path h="18849595" w="5837977">
                <a:moveTo>
                  <a:pt x="0" y="0"/>
                </a:moveTo>
                <a:lnTo>
                  <a:pt x="5837977" y="0"/>
                </a:lnTo>
                <a:lnTo>
                  <a:pt x="5837977" y="18849595"/>
                </a:lnTo>
                <a:lnTo>
                  <a:pt x="0" y="18849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148087" y="731387"/>
            <a:ext cx="9999261" cy="9999261"/>
          </a:xfrm>
          <a:custGeom>
            <a:avLst/>
            <a:gdLst/>
            <a:ahLst/>
            <a:cxnLst/>
            <a:rect r="r" b="b" t="t" l="l"/>
            <a:pathLst>
              <a:path h="9999261" w="9999261">
                <a:moveTo>
                  <a:pt x="0" y="0"/>
                </a:moveTo>
                <a:lnTo>
                  <a:pt x="9999262" y="0"/>
                </a:lnTo>
                <a:lnTo>
                  <a:pt x="9999262" y="9999262"/>
                </a:lnTo>
                <a:lnTo>
                  <a:pt x="0" y="999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700000">
            <a:off x="521329" y="-3317944"/>
            <a:ext cx="2336254" cy="7543272"/>
          </a:xfrm>
          <a:custGeom>
            <a:avLst/>
            <a:gdLst/>
            <a:ahLst/>
            <a:cxnLst/>
            <a:rect r="r" b="b" t="t" l="l"/>
            <a:pathLst>
              <a:path h="7543272" w="2336254">
                <a:moveTo>
                  <a:pt x="0" y="0"/>
                </a:moveTo>
                <a:lnTo>
                  <a:pt x="2336254" y="0"/>
                </a:lnTo>
                <a:lnTo>
                  <a:pt x="2336254" y="7543273"/>
                </a:lnTo>
                <a:lnTo>
                  <a:pt x="0" y="754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67944" y="-17044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487857" y="991281"/>
            <a:ext cx="885528" cy="1022498"/>
          </a:xfrm>
          <a:custGeom>
            <a:avLst/>
            <a:gdLst/>
            <a:ahLst/>
            <a:cxnLst/>
            <a:rect r="r" b="b" t="t" l="l"/>
            <a:pathLst>
              <a:path h="1022498" w="885528">
                <a:moveTo>
                  <a:pt x="0" y="0"/>
                </a:moveTo>
                <a:lnTo>
                  <a:pt x="885528" y="0"/>
                </a:lnTo>
                <a:lnTo>
                  <a:pt x="885528" y="1022498"/>
                </a:lnTo>
                <a:lnTo>
                  <a:pt x="0" y="1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73385" y="1307053"/>
            <a:ext cx="3756116" cy="39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1"/>
              </a:lnSpc>
            </a:pPr>
            <a:r>
              <a:rPr lang="en-US" sz="2570" spc="100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super natural soap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02301"/>
            <a:ext cx="8789101" cy="138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4"/>
              </a:lnSpc>
            </a:pPr>
            <a:r>
              <a:rPr lang="en-US" sz="9161" b="true">
                <a:solidFill>
                  <a:srgbClr val="4DBF38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Proyecto 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63615"/>
            <a:ext cx="14525934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38"/>
              </a:lnSpc>
            </a:pPr>
            <a:r>
              <a:rPr lang="en-US" sz="12782" spc="421" b="true">
                <a:solidFill>
                  <a:srgbClr val="051D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automatizacion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991" y="6668338"/>
            <a:ext cx="8413009" cy="70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4"/>
              </a:lnSpc>
            </a:pPr>
            <a:r>
              <a:rPr lang="en-US" sz="4131" spc="18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Yeison Cante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991" y="7296168"/>
            <a:ext cx="8413009" cy="70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4"/>
              </a:lnSpc>
            </a:pPr>
            <a:r>
              <a:rPr lang="en-US" sz="4131" spc="18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Juan David Garzon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991" y="8020888"/>
            <a:ext cx="8413009" cy="70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4"/>
              </a:lnSpc>
            </a:pPr>
            <a:r>
              <a:rPr lang="en-US" sz="4131" spc="18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Andres Camilo feria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991" y="8648718"/>
            <a:ext cx="8413009" cy="70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4"/>
              </a:lnSpc>
            </a:pPr>
            <a:r>
              <a:rPr lang="en-US" sz="4131" spc="18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Milton Santiago ruiz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2280917" cy="10287000"/>
            <a:chOff x="0" y="0"/>
            <a:chExt cx="617987" cy="2787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7987" cy="2787141"/>
            </a:xfrm>
            <a:custGeom>
              <a:avLst/>
              <a:gdLst/>
              <a:ahLst/>
              <a:cxnLst/>
              <a:rect r="r" b="b" t="t" l="l"/>
              <a:pathLst>
                <a:path h="2787141" w="617987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62158" y="7412001"/>
            <a:ext cx="772673" cy="7726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0458" y="935743"/>
            <a:ext cx="12248420" cy="8322557"/>
            <a:chOff x="0" y="0"/>
            <a:chExt cx="1023149" cy="695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3149" cy="695210"/>
            </a:xfrm>
            <a:custGeom>
              <a:avLst/>
              <a:gdLst/>
              <a:ahLst/>
              <a:cxnLst/>
              <a:rect r="r" b="b" t="t" l="l"/>
              <a:pathLst>
                <a:path h="695210" w="1023149">
                  <a:moveTo>
                    <a:pt x="819949" y="0"/>
                  </a:moveTo>
                  <a:lnTo>
                    <a:pt x="0" y="0"/>
                  </a:lnTo>
                  <a:lnTo>
                    <a:pt x="0" y="695210"/>
                  </a:lnTo>
                  <a:lnTo>
                    <a:pt x="819949" y="695210"/>
                  </a:lnTo>
                  <a:lnTo>
                    <a:pt x="1023149" y="347605"/>
                  </a:lnTo>
                  <a:lnTo>
                    <a:pt x="81994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08849" cy="74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07149" y="3392110"/>
            <a:ext cx="441890" cy="1367718"/>
            <a:chOff x="0" y="0"/>
            <a:chExt cx="847440" cy="2622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18831" y="3392110"/>
            <a:ext cx="3241082" cy="1367718"/>
            <a:chOff x="0" y="0"/>
            <a:chExt cx="1838524" cy="7758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693755" y="5143500"/>
            <a:ext cx="441890" cy="1367718"/>
            <a:chOff x="0" y="0"/>
            <a:chExt cx="847440" cy="2622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332225" y="5143500"/>
            <a:ext cx="3241082" cy="1367718"/>
            <a:chOff x="0" y="0"/>
            <a:chExt cx="1838524" cy="775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698597" y="6892218"/>
            <a:ext cx="441890" cy="1367718"/>
            <a:chOff x="0" y="0"/>
            <a:chExt cx="847440" cy="26229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327383" y="6892218"/>
            <a:ext cx="3241082" cy="1367718"/>
            <a:chOff x="0" y="0"/>
            <a:chExt cx="1838524" cy="7758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3477638" y="3801493"/>
            <a:ext cx="14681891" cy="5608962"/>
          </a:xfrm>
          <a:custGeom>
            <a:avLst/>
            <a:gdLst/>
            <a:ahLst/>
            <a:cxnLst/>
            <a:rect r="r" b="b" t="t" l="l"/>
            <a:pathLst>
              <a:path h="5608962" w="14681891">
                <a:moveTo>
                  <a:pt x="0" y="0"/>
                </a:moveTo>
                <a:lnTo>
                  <a:pt x="14681891" y="0"/>
                </a:lnTo>
                <a:lnTo>
                  <a:pt x="14681891" y="5608962"/>
                </a:lnTo>
                <a:lnTo>
                  <a:pt x="0" y="5608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807149" y="2024192"/>
            <a:ext cx="8148725" cy="93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9"/>
              </a:lnSpc>
              <a:spcBef>
                <a:spcPct val="0"/>
              </a:spcBef>
            </a:pPr>
            <a:r>
              <a:rPr lang="en-US" b="true" sz="6141" spc="22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sensores de nivel !!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9816" y="3211135"/>
            <a:ext cx="1872263" cy="154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19"/>
              </a:lnSpc>
              <a:spcBef>
                <a:spcPct val="0"/>
              </a:spcBef>
            </a:pPr>
            <a:r>
              <a:rPr lang="en-US" b="true" sz="9013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9606">
            <a:off x="11334035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721907">
            <a:off x="12368708" y="-1158327"/>
            <a:ext cx="8981737" cy="13081995"/>
            <a:chOff x="0" y="0"/>
            <a:chExt cx="2365560" cy="3445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560" cy="3445464"/>
            </a:xfrm>
            <a:custGeom>
              <a:avLst/>
              <a:gdLst/>
              <a:ahLst/>
              <a:cxnLst/>
              <a:rect r="r" b="b" t="t" l="l"/>
              <a:pathLst>
                <a:path h="3445464" w="2365560">
                  <a:moveTo>
                    <a:pt x="0" y="0"/>
                  </a:moveTo>
                  <a:lnTo>
                    <a:pt x="2365560" y="0"/>
                  </a:lnTo>
                  <a:lnTo>
                    <a:pt x="2365560" y="3445464"/>
                  </a:lnTo>
                  <a:lnTo>
                    <a:pt x="0" y="344546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65560" cy="349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59441" y="2611428"/>
            <a:ext cx="8522879" cy="7027824"/>
          </a:xfrm>
          <a:custGeom>
            <a:avLst/>
            <a:gdLst/>
            <a:ahLst/>
            <a:cxnLst/>
            <a:rect r="r" b="b" t="t" l="l"/>
            <a:pathLst>
              <a:path h="7027824" w="8522879">
                <a:moveTo>
                  <a:pt x="0" y="0"/>
                </a:moveTo>
                <a:lnTo>
                  <a:pt x="8522879" y="0"/>
                </a:lnTo>
                <a:lnTo>
                  <a:pt x="8522879" y="7027824"/>
                </a:lnTo>
                <a:lnTo>
                  <a:pt x="0" y="7027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131592" y="1993396"/>
            <a:ext cx="6778577" cy="677855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253" t="0" r="-125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880083" y="-1412741"/>
            <a:ext cx="2758717" cy="275871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solidFill>
                <a:srgbClr val="4DBF38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124737" y="8771946"/>
            <a:ext cx="2606317" cy="260631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80D12A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81580" y="2391937"/>
            <a:ext cx="6345142" cy="80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39"/>
              </a:lnSpc>
              <a:spcBef>
                <a:spcPct val="0"/>
              </a:spcBef>
            </a:pPr>
            <a:r>
              <a:rPr lang="en-US" b="true" sz="5282" spc="19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phmetro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3045" y="3262311"/>
            <a:ext cx="6403676" cy="481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59"/>
              </a:lnSpc>
              <a:spcBef>
                <a:spcPct val="0"/>
              </a:spcBef>
            </a:pPr>
            <a:r>
              <a:rPr lang="en-US" sz="2471" spc="111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El medidor de pH industrial en línea PHG-1901 es un medidor de precisión para medir el valor de pH de la solución. Con funciones completas, rendimiento estable, operación simple y otras ventajas, son instrumentos óptimos para la medición industrial y el control del valor de PH. Se pueden usar varios electrodos de pH en el medidor de pH industrial en línea pHG-1901.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978476">
            <a:off x="9374032" y="-98587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29040" y="-450102"/>
            <a:ext cx="9607786" cy="11487702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solidFill>
              <a:srgbClr val="052A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292044" y="-1200702"/>
            <a:ext cx="9607786" cy="11487702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l="-2518" t="0" r="-251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639058"/>
            <a:ext cx="8637689" cy="806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2"/>
              </a:lnSpc>
              <a:spcBef>
                <a:spcPct val="0"/>
              </a:spcBef>
            </a:pPr>
            <a:r>
              <a:rPr lang="en-US" b="true" sz="5327" spc="19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Mercado Potencial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4944330" y="-6134429"/>
            <a:ext cx="6449593" cy="9554097"/>
            <a:chOff x="0" y="0"/>
            <a:chExt cx="812800" cy="1204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204040"/>
            </a:xfrm>
            <a:custGeom>
              <a:avLst/>
              <a:gdLst/>
              <a:ahLst/>
              <a:cxnLst/>
              <a:rect r="r" b="b" t="t" l="l"/>
              <a:pathLst>
                <a:path h="120404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602020"/>
                  </a:lnTo>
                  <a:lnTo>
                    <a:pt x="609600" y="1204040"/>
                  </a:lnTo>
                  <a:lnTo>
                    <a:pt x="0" y="1204040"/>
                  </a:lnTo>
                  <a:lnTo>
                    <a:pt x="203200" y="60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47625"/>
              <a:ext cx="558800" cy="125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2808913"/>
            <a:ext cx="7320496" cy="643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1"/>
              </a:lnSpc>
            </a:pPr>
            <a:r>
              <a:rPr lang="en-US" sz="3600">
                <a:solidFill>
                  <a:srgbClr val="2A2E3A"/>
                </a:solidFill>
                <a:latin typeface="Open Sans"/>
                <a:ea typeface="Open Sans"/>
                <a:cs typeface="Open Sans"/>
                <a:sym typeface="Open Sans"/>
              </a:rPr>
              <a:t>Nuestro proyecto está dirigido a aproximadamente 22.700 personas, con una tasa de adopción del 15%, principalmente de 30 a 70 años, con un estilo de vida saludable y preocupación por el medio ambiente. Con 183.098 pesos per cápita, identificamos un mercado fitoterapéutico de alta calidad. </a:t>
            </a:r>
          </a:p>
          <a:p>
            <a:pPr algn="ctr">
              <a:lnSpc>
                <a:spcPts val="281"/>
              </a:lnSpc>
            </a:pPr>
            <a:r>
              <a:rPr lang="en-US" sz="201">
                <a:solidFill>
                  <a:srgbClr val="2A2E3A"/>
                </a:solidFill>
                <a:latin typeface="Open Sans"/>
                <a:ea typeface="Open Sans"/>
                <a:cs typeface="Open Sans"/>
                <a:sym typeface="Open Sans"/>
              </a:rPr>
              <a:t>identificar un nicho de mercado interesado en productos fitoterapéuticos de calidad.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8079" y="9326673"/>
            <a:ext cx="7734963" cy="6698478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2749550"/>
                  </a:moveTo>
                  <a:lnTo>
                    <a:pt x="3175000" y="0"/>
                  </a:lnTo>
                  <a:lnTo>
                    <a:pt x="1587500" y="2749550"/>
                  </a:lnTo>
                  <a:lnTo>
                    <a:pt x="0" y="549910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98000" y="-320672"/>
            <a:ext cx="12653343" cy="5897734"/>
          </a:xfrm>
          <a:custGeom>
            <a:avLst/>
            <a:gdLst/>
            <a:ahLst/>
            <a:cxnLst/>
            <a:rect r="r" b="b" t="t" l="l"/>
            <a:pathLst>
              <a:path h="5897734" w="12653343">
                <a:moveTo>
                  <a:pt x="0" y="0"/>
                </a:moveTo>
                <a:lnTo>
                  <a:pt x="12653343" y="0"/>
                </a:lnTo>
                <a:lnTo>
                  <a:pt x="12653343" y="5897734"/>
                </a:lnTo>
                <a:lnTo>
                  <a:pt x="0" y="589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975661" y="1535868"/>
            <a:ext cx="6778577" cy="677855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080673" y="7603013"/>
            <a:ext cx="7102699" cy="3310574"/>
          </a:xfrm>
          <a:custGeom>
            <a:avLst/>
            <a:gdLst/>
            <a:ahLst/>
            <a:cxnLst/>
            <a:rect r="r" b="b" t="t" l="l"/>
            <a:pathLst>
              <a:path h="3310574" w="7102699">
                <a:moveTo>
                  <a:pt x="0" y="0"/>
                </a:moveTo>
                <a:lnTo>
                  <a:pt x="7102699" y="0"/>
                </a:lnTo>
                <a:lnTo>
                  <a:pt x="7102699" y="3310574"/>
                </a:lnTo>
                <a:lnTo>
                  <a:pt x="0" y="331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8408829" y="7882778"/>
            <a:ext cx="431641" cy="4316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09433" y="7882778"/>
            <a:ext cx="431641" cy="4316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07773" y="7882778"/>
            <a:ext cx="431641" cy="431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6884" y="236583"/>
            <a:ext cx="8400418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8"/>
              </a:lnSpc>
              <a:spcBef>
                <a:spcPct val="0"/>
              </a:spcBef>
            </a:pPr>
            <a:r>
              <a:rPr lang="en-US" b="true" sz="6690" spc="24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Necesidad(es) del Mercado a Satisfacer.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9492" y="3456033"/>
            <a:ext cx="7835372" cy="394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3"/>
              </a:lnSpc>
              <a:spcBef>
                <a:spcPct val="0"/>
              </a:spcBef>
            </a:pPr>
            <a:r>
              <a:rPr lang="en-US" sz="2787" spc="12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Nuestro proyecto se centra en satisfacer las necesidades del mercado, incluida la creciente demanda de productos naturales, saludables y respetuosos con el medio ambiente, además de garantizar la comodidad, la facilidad de uso y el cumplimiento de altos estándares de calidad y eficacia.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978476">
            <a:off x="9374032" y="-98587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7"/>
                </a:lnTo>
                <a:lnTo>
                  <a:pt x="0" y="12559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29040" y="-450102"/>
            <a:ext cx="9607786" cy="11487702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solidFill>
              <a:srgbClr val="052A4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292044" y="-1200702"/>
            <a:ext cx="9607786" cy="11487702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l="0" t="-8037" r="-112664" b="-1046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580212"/>
            <a:ext cx="8637689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92"/>
              </a:lnSpc>
              <a:spcBef>
                <a:spcPct val="0"/>
              </a:spcBef>
            </a:pPr>
            <a:r>
              <a:rPr lang="en-US" sz="5327" spc="191">
                <a:solidFill>
                  <a:srgbClr val="2A2E3A"/>
                </a:solidFill>
                <a:latin typeface="Klemer Display"/>
                <a:ea typeface="Klemer Display"/>
                <a:cs typeface="Klemer Display"/>
                <a:sym typeface="Klemer Display"/>
              </a:rPr>
              <a:t>SUPER NATURAL SOUP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9815" y="2667193"/>
            <a:ext cx="173089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  <a:spcBef>
                <a:spcPct val="0"/>
              </a:spcBef>
            </a:pPr>
            <a:r>
              <a:rPr lang="en-US" b="true" sz="9750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815" y="4631493"/>
            <a:ext cx="173089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  <a:spcBef>
                <a:spcPct val="0"/>
              </a:spcBef>
            </a:pPr>
            <a:r>
              <a:rPr lang="en-US" b="true" sz="9750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9815" y="6593643"/>
            <a:ext cx="173089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  <a:spcBef>
                <a:spcPct val="0"/>
              </a:spcBef>
            </a:pPr>
            <a:r>
              <a:rPr lang="en-US" b="true" sz="9750">
                <a:solidFill>
                  <a:srgbClr val="4DBF38">
                    <a:alpha val="51765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8804" y="2814883"/>
            <a:ext cx="6901554" cy="140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  <a:spcBef>
                <a:spcPct val="0"/>
              </a:spcBef>
            </a:pPr>
            <a:r>
              <a:rPr lang="en-US" b="true" sz="2032" spc="4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Empresa </a:t>
            </a:r>
            <a:r>
              <a:rPr lang="en-US" sz="2032" spc="4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dedicada  a la produccion y comercializacion de productos cosmeticos como por ejemplo ( jabones naturales , Balsamos  , aceites corporales , cremas 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8804" y="4833514"/>
            <a:ext cx="6901554" cy="105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  <a:spcBef>
                <a:spcPct val="0"/>
              </a:spcBef>
            </a:pPr>
            <a:r>
              <a:rPr lang="en-US" b="true" sz="2032" spc="4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mercado </a:t>
            </a:r>
            <a:r>
              <a:rPr lang="en-US" sz="2032" spc="4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Estaremos enfocados a la industria cosmetiquera con clientes que buscan su cuidado personal confiando en productos personales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4944330" y="-6134429"/>
            <a:ext cx="6449593" cy="9554097"/>
            <a:chOff x="0" y="0"/>
            <a:chExt cx="812800" cy="12040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204040"/>
            </a:xfrm>
            <a:custGeom>
              <a:avLst/>
              <a:gdLst/>
              <a:ahLst/>
              <a:cxnLst/>
              <a:rect r="r" b="b" t="t" l="l"/>
              <a:pathLst>
                <a:path h="120404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602020"/>
                  </a:lnTo>
                  <a:lnTo>
                    <a:pt x="609600" y="1204040"/>
                  </a:lnTo>
                  <a:lnTo>
                    <a:pt x="0" y="1204040"/>
                  </a:lnTo>
                  <a:lnTo>
                    <a:pt x="203200" y="60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77800" y="-47625"/>
              <a:ext cx="558800" cy="125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38804" y="6778947"/>
            <a:ext cx="6901554" cy="211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4"/>
              </a:lnSpc>
              <a:spcBef>
                <a:spcPct val="0"/>
              </a:spcBef>
            </a:pPr>
            <a:r>
              <a:rPr lang="en-US" b="true" sz="2032" spc="4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CLIENTE</a:t>
            </a:r>
            <a:r>
              <a:rPr lang="en-US" sz="2032" spc="4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PERSONAS QUE TENGAS PROBLEMAS DE PIEL , YA SEA ACNE , DERMATITIS O CUALQUIER PATOLOGIA DERMATOLOGICA QUE NECESITE UN CUIDADO ESPECIAL YA QUE NUESTROS PRODUCTOS CUENTAN CON BASES DE ESTRACTOS NATURALES.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0252" y="3955999"/>
            <a:ext cx="7901179" cy="7901179"/>
          </a:xfrm>
          <a:custGeom>
            <a:avLst/>
            <a:gdLst/>
            <a:ahLst/>
            <a:cxnLst/>
            <a:rect r="r" b="b" t="t" l="l"/>
            <a:pathLst>
              <a:path h="7901179" w="7901179">
                <a:moveTo>
                  <a:pt x="0" y="0"/>
                </a:moveTo>
                <a:lnTo>
                  <a:pt x="7901178" y="0"/>
                </a:lnTo>
                <a:lnTo>
                  <a:pt x="7901178" y="7901179"/>
                </a:lnTo>
                <a:lnTo>
                  <a:pt x="0" y="790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13736455" y="-358338"/>
            <a:ext cx="5101638" cy="5101638"/>
          </a:xfrm>
          <a:custGeom>
            <a:avLst/>
            <a:gdLst/>
            <a:ahLst/>
            <a:cxnLst/>
            <a:rect r="r" b="b" t="t" l="l"/>
            <a:pathLst>
              <a:path h="5101638" w="5101638">
                <a:moveTo>
                  <a:pt x="5101638" y="5101638"/>
                </a:moveTo>
                <a:lnTo>
                  <a:pt x="0" y="5101638"/>
                </a:lnTo>
                <a:lnTo>
                  <a:pt x="0" y="0"/>
                </a:lnTo>
                <a:lnTo>
                  <a:pt x="5101638" y="0"/>
                </a:lnTo>
                <a:lnTo>
                  <a:pt x="5101638" y="51016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597465" y="1346650"/>
            <a:ext cx="16977300" cy="7593700"/>
            <a:chOff x="0" y="0"/>
            <a:chExt cx="4471388" cy="1999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1388" cy="1999987"/>
            </a:xfrm>
            <a:custGeom>
              <a:avLst/>
              <a:gdLst/>
              <a:ahLst/>
              <a:cxnLst/>
              <a:rect r="r" b="b" t="t" l="l"/>
              <a:pathLst>
                <a:path h="1999987" w="4471388">
                  <a:moveTo>
                    <a:pt x="0" y="0"/>
                  </a:moveTo>
                  <a:lnTo>
                    <a:pt x="4471388" y="0"/>
                  </a:lnTo>
                  <a:lnTo>
                    <a:pt x="4471388" y="1999987"/>
                  </a:lnTo>
                  <a:lnTo>
                    <a:pt x="0" y="1999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71388" cy="2047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5802" y="7542841"/>
            <a:ext cx="1580626" cy="790313"/>
            <a:chOff x="0" y="0"/>
            <a:chExt cx="8128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48101" y="6821228"/>
            <a:ext cx="2676198" cy="721612"/>
            <a:chOff x="0" y="0"/>
            <a:chExt cx="704842" cy="1900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4842" cy="190054"/>
            </a:xfrm>
            <a:custGeom>
              <a:avLst/>
              <a:gdLst/>
              <a:ahLst/>
              <a:cxnLst/>
              <a:rect r="r" b="b" t="t" l="l"/>
              <a:pathLst>
                <a:path h="190054" w="704842">
                  <a:moveTo>
                    <a:pt x="0" y="0"/>
                  </a:moveTo>
                  <a:lnTo>
                    <a:pt x="704842" y="0"/>
                  </a:lnTo>
                  <a:lnTo>
                    <a:pt x="704842" y="190054"/>
                  </a:lnTo>
                  <a:lnTo>
                    <a:pt x="0" y="190054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04842" cy="23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570842" y="7515883"/>
            <a:ext cx="1688458" cy="844229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52400" y="-47625"/>
              <a:ext cx="5080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11508" y="1847699"/>
            <a:ext cx="9144227" cy="78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8"/>
              </a:lnSpc>
              <a:spcBef>
                <a:spcPct val="0"/>
              </a:spcBef>
            </a:pPr>
            <a:r>
              <a:rPr lang="en-US" b="true" sz="5115" spc="18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BOCETO 3D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677172" y="1346650"/>
            <a:ext cx="6494392" cy="8785860"/>
          </a:xfrm>
          <a:custGeom>
            <a:avLst/>
            <a:gdLst/>
            <a:ahLst/>
            <a:cxnLst/>
            <a:rect r="r" b="b" t="t" l="l"/>
            <a:pathLst>
              <a:path h="8785860" w="6494392">
                <a:moveTo>
                  <a:pt x="0" y="0"/>
                </a:moveTo>
                <a:lnTo>
                  <a:pt x="6494392" y="0"/>
                </a:lnTo>
                <a:lnTo>
                  <a:pt x="6494392" y="8785860"/>
                </a:lnTo>
                <a:lnTo>
                  <a:pt x="0" y="8785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9606">
            <a:off x="13580842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69397" y="-1029093"/>
            <a:ext cx="7779807" cy="11555770"/>
            <a:chOff x="0" y="0"/>
            <a:chExt cx="427507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30020" t="0" r="-3002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014619" y="1888203"/>
            <a:ext cx="7560114" cy="73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9"/>
              </a:lnSpc>
              <a:spcBef>
                <a:spcPct val="0"/>
              </a:spcBef>
            </a:pPr>
            <a:r>
              <a:rPr lang="en-US" sz="3206" spc="14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Nuestros clientes valoran su bienestar y buscan productos que reflejen su conexión con la naturaleza. Priorizan el cuidado personal, optan por soluciones naturales y no agresivas y demuestran una fuerte conciencia ambiental. Son de edades y géneros variados, desde jóvenes hasta adultos mayores. Mantienen un estilo de vida activo, integrando productos naturales en su rutina diaria.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411022" y="5331077"/>
            <a:ext cx="2945028" cy="5777885"/>
            <a:chOff x="0" y="0"/>
            <a:chExt cx="406400" cy="7973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371921" y="-634385"/>
            <a:ext cx="2743842" cy="5383177"/>
            <a:chOff x="0" y="0"/>
            <a:chExt cx="406400" cy="7973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356049" y="-373209"/>
            <a:ext cx="714563" cy="1401909"/>
            <a:chOff x="0" y="0"/>
            <a:chExt cx="406400" cy="7973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62951" y="269873"/>
            <a:ext cx="9215417" cy="150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2A2E3A"/>
                </a:solidFill>
                <a:latin typeface="Migaela"/>
                <a:ea typeface="Migaela"/>
                <a:cs typeface="Migaela"/>
                <a:sym typeface="Migaela"/>
              </a:rPr>
              <a:t>CLIENTE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53739"/>
            <a:chOff x="0" y="0"/>
            <a:chExt cx="4816593" cy="1067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67651"/>
            </a:xfrm>
            <a:custGeom>
              <a:avLst/>
              <a:gdLst/>
              <a:ahLst/>
              <a:cxnLst/>
              <a:rect r="r" b="b" t="t" l="l"/>
              <a:pathLst>
                <a:path h="10676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13479"/>
            <a:ext cx="18288000" cy="4053739"/>
          </a:xfrm>
          <a:custGeom>
            <a:avLst/>
            <a:gdLst/>
            <a:ahLst/>
            <a:cxnLst/>
            <a:rect r="r" b="b" t="t" l="l"/>
            <a:pathLst>
              <a:path h="4053739" w="18288000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25349" r="0" b="-1752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9461" y="2250824"/>
            <a:ext cx="10292028" cy="10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78"/>
              </a:lnSpc>
              <a:spcBef>
                <a:spcPct val="0"/>
              </a:spcBef>
            </a:pPr>
            <a:r>
              <a:rPr lang="en-US" b="true" sz="7232" spc="260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MAGNITUDES !!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-1910215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927405" y="-758460"/>
            <a:ext cx="5903940" cy="3660443"/>
          </a:xfrm>
          <a:custGeom>
            <a:avLst/>
            <a:gdLst/>
            <a:ahLst/>
            <a:cxnLst/>
            <a:rect r="r" b="b" t="t" l="l"/>
            <a:pathLst>
              <a:path h="3660443" w="5903940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465454" y="5143500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180208" y="8524648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331515" y="5180092"/>
            <a:ext cx="4405990" cy="4405990"/>
          </a:xfrm>
          <a:custGeom>
            <a:avLst/>
            <a:gdLst/>
            <a:ahLst/>
            <a:cxnLst/>
            <a:rect r="r" b="b" t="t" l="l"/>
            <a:pathLst>
              <a:path h="4405990" w="4405990">
                <a:moveTo>
                  <a:pt x="0" y="0"/>
                </a:moveTo>
                <a:lnTo>
                  <a:pt x="4405990" y="0"/>
                </a:lnTo>
                <a:lnTo>
                  <a:pt x="4405990" y="4405990"/>
                </a:lnTo>
                <a:lnTo>
                  <a:pt x="0" y="4405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9501" y="6450129"/>
            <a:ext cx="3135953" cy="3135953"/>
          </a:xfrm>
          <a:custGeom>
            <a:avLst/>
            <a:gdLst/>
            <a:ahLst/>
            <a:cxnLst/>
            <a:rect r="r" b="b" t="t" l="l"/>
            <a:pathLst>
              <a:path h="3135953" w="3135953">
                <a:moveTo>
                  <a:pt x="0" y="0"/>
                </a:moveTo>
                <a:lnTo>
                  <a:pt x="3135953" y="0"/>
                </a:lnTo>
                <a:lnTo>
                  <a:pt x="3135953" y="3135953"/>
                </a:lnTo>
                <a:lnTo>
                  <a:pt x="0" y="31359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655973" y="5143500"/>
            <a:ext cx="4680547" cy="4915809"/>
            <a:chOff x="0" y="0"/>
            <a:chExt cx="6240729" cy="655441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7150"/>
              <a:ext cx="6240729" cy="725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1"/>
                </a:lnSpc>
              </a:pPr>
              <a:r>
                <a:rPr lang="en-US" sz="3858" i="true" spc="196">
                  <a:solidFill>
                    <a:srgbClr val="000000"/>
                  </a:solidFill>
                  <a:latin typeface="Libre Baskerville Italics"/>
                  <a:ea typeface="Libre Baskerville Italics"/>
                  <a:cs typeface="Libre Baskerville Italics"/>
                  <a:sym typeface="Libre Baskerville Italics"/>
                </a:rPr>
                <a:t>temperatura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72263"/>
              <a:ext cx="6240729" cy="467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6"/>
                </a:lnSpc>
              </a:pPr>
              <a:r>
                <a:rPr lang="en-US" sz="2021" i="true" spc="424">
                  <a:solidFill>
                    <a:srgbClr val="000000"/>
                  </a:solidFill>
                  <a:latin typeface="Libre Baskerville Italics"/>
                  <a:ea typeface="Libre Baskerville Italics"/>
                  <a:cs typeface="Libre Baskerville Italics"/>
                  <a:sym typeface="Libre Baskerville Italics"/>
                </a:rPr>
                <a:t>LA TEMPERATURA ES UNA MAGNITUD FISICA ESCALAR QUE ESTA RELACIONADA CON LA ENERGIA INTERNA DE UN SISTEMA TERMODINAMICO . </a:t>
              </a:r>
            </a:p>
            <a:p>
              <a:pPr algn="l">
                <a:lnSpc>
                  <a:spcPts val="2526"/>
                </a:lnSpc>
              </a:pPr>
            </a:p>
            <a:p>
              <a:pPr algn="l">
                <a:lnSpc>
                  <a:spcPts val="2526"/>
                </a:lnSpc>
              </a:pPr>
              <a:r>
                <a:rPr lang="en-US" sz="2021" i="true" spc="424">
                  <a:solidFill>
                    <a:srgbClr val="000000"/>
                  </a:solidFill>
                  <a:latin typeface="Libre Baskerville Italics"/>
                  <a:ea typeface="Libre Baskerville Italics"/>
                  <a:cs typeface="Libre Baskerville Italics"/>
                  <a:sym typeface="Libre Baskerville Italics"/>
                </a:rPr>
                <a:t>SE MIDE EN GRADOS CELCIUS , FARENJAI Y KELVIN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263382"/>
              <a:ext cx="6240729" cy="291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6"/>
                </a:lnSpc>
              </a:pPr>
              <a:r>
                <a:rPr lang="en-US" sz="1163" spc="126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47088" y="5324542"/>
            <a:ext cx="9112832" cy="5159390"/>
            <a:chOff x="0" y="0"/>
            <a:chExt cx="12150443" cy="687918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76200"/>
              <a:ext cx="12150443" cy="867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86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520918"/>
              <a:ext cx="12150443" cy="358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56"/>
                </a:lnSpc>
              </a:pPr>
              <a:r>
                <a:rPr lang="en-US" sz="1403" spc="152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2280917" cy="10287000"/>
            <a:chOff x="0" y="0"/>
            <a:chExt cx="617987" cy="2787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7987" cy="2787141"/>
            </a:xfrm>
            <a:custGeom>
              <a:avLst/>
              <a:gdLst/>
              <a:ahLst/>
              <a:cxnLst/>
              <a:rect r="r" b="b" t="t" l="l"/>
              <a:pathLst>
                <a:path h="2787141" w="617987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62158" y="7412001"/>
            <a:ext cx="772673" cy="77267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D12A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022251" y="1399655"/>
            <a:ext cx="9625618" cy="6540415"/>
            <a:chOff x="0" y="0"/>
            <a:chExt cx="1023149" cy="695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3149" cy="695210"/>
            </a:xfrm>
            <a:custGeom>
              <a:avLst/>
              <a:gdLst/>
              <a:ahLst/>
              <a:cxnLst/>
              <a:rect r="r" b="b" t="t" l="l"/>
              <a:pathLst>
                <a:path h="695210" w="1023149">
                  <a:moveTo>
                    <a:pt x="819949" y="0"/>
                  </a:moveTo>
                  <a:lnTo>
                    <a:pt x="0" y="0"/>
                  </a:lnTo>
                  <a:lnTo>
                    <a:pt x="0" y="695210"/>
                  </a:lnTo>
                  <a:lnTo>
                    <a:pt x="819949" y="695210"/>
                  </a:lnTo>
                  <a:lnTo>
                    <a:pt x="1023149" y="347605"/>
                  </a:lnTo>
                  <a:lnTo>
                    <a:pt x="81994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08849" cy="742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Dependiendo de su funcionamiento y de la manera en la que transforman la señal, existen distintos tipos de sensores de temperatura. Principalmente, se encuentran tres categorías: Sensores RTD (PT100, PT1000, Termistores) termopares e infrarrojos</a:t>
              </a:r>
            </a:p>
            <a:p>
              <a:pPr algn="ctr">
                <a:lnSpc>
                  <a:spcPts val="40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07149" y="3392110"/>
            <a:ext cx="441890" cy="1367718"/>
            <a:chOff x="0" y="0"/>
            <a:chExt cx="847440" cy="2622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18831" y="3392110"/>
            <a:ext cx="3241082" cy="1367718"/>
            <a:chOff x="0" y="0"/>
            <a:chExt cx="1838524" cy="7758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693755" y="5143500"/>
            <a:ext cx="441890" cy="1367718"/>
            <a:chOff x="0" y="0"/>
            <a:chExt cx="847440" cy="26229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332225" y="5143500"/>
            <a:ext cx="3241082" cy="1367718"/>
            <a:chOff x="0" y="0"/>
            <a:chExt cx="1838524" cy="775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698597" y="6892218"/>
            <a:ext cx="441890" cy="1367718"/>
            <a:chOff x="0" y="0"/>
            <a:chExt cx="847440" cy="26229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47471" cy="2622931"/>
            </a:xfrm>
            <a:custGeom>
              <a:avLst/>
              <a:gdLst/>
              <a:ahLst/>
              <a:cxnLst/>
              <a:rect r="r" b="b" t="t" l="l"/>
              <a:pathLst>
                <a:path h="2622931" w="847471">
                  <a:moveTo>
                    <a:pt x="243205" y="2622931"/>
                  </a:moveTo>
                  <a:lnTo>
                    <a:pt x="0" y="2622931"/>
                  </a:lnTo>
                  <a:lnTo>
                    <a:pt x="596646" y="1315339"/>
                  </a:lnTo>
                  <a:lnTo>
                    <a:pt x="0" y="0"/>
                  </a:lnTo>
                  <a:lnTo>
                    <a:pt x="243205" y="0"/>
                  </a:lnTo>
                  <a:lnTo>
                    <a:pt x="847471" y="1315339"/>
                  </a:lnTo>
                  <a:lnTo>
                    <a:pt x="243205" y="2622931"/>
                  </a:lnTo>
                  <a:close/>
                </a:path>
              </a:pathLst>
            </a:custGeom>
            <a:solidFill>
              <a:srgbClr val="80D12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327383" y="6892218"/>
            <a:ext cx="3241082" cy="1367718"/>
            <a:chOff x="0" y="0"/>
            <a:chExt cx="1838524" cy="7758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38524" cy="775847"/>
            </a:xfrm>
            <a:custGeom>
              <a:avLst/>
              <a:gdLst/>
              <a:ahLst/>
              <a:cxnLst/>
              <a:rect r="r" b="b" t="t" l="l"/>
              <a:pathLst>
                <a:path h="775847" w="1838524">
                  <a:moveTo>
                    <a:pt x="1635324" y="0"/>
                  </a:moveTo>
                  <a:lnTo>
                    <a:pt x="0" y="0"/>
                  </a:lnTo>
                  <a:lnTo>
                    <a:pt x="0" y="775847"/>
                  </a:lnTo>
                  <a:lnTo>
                    <a:pt x="1635324" y="775847"/>
                  </a:lnTo>
                  <a:lnTo>
                    <a:pt x="1838524" y="387923"/>
                  </a:lnTo>
                  <a:lnTo>
                    <a:pt x="1635324" y="0"/>
                  </a:lnTo>
                  <a:close/>
                </a:path>
              </a:pathLst>
            </a:custGeom>
            <a:solidFill>
              <a:srgbClr val="4DBF3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724224" cy="823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249038" y="1789697"/>
            <a:ext cx="814872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9"/>
              </a:lnSpc>
              <a:spcBef>
                <a:spcPct val="0"/>
              </a:spcBef>
            </a:pPr>
            <a:r>
              <a:rPr lang="en-US" b="true" sz="6141" spc="221">
                <a:solidFill>
                  <a:srgbClr val="2A2E3A"/>
                </a:solidFill>
                <a:latin typeface="Stinger Slim Bold"/>
                <a:ea typeface="Stinger Slim Bold"/>
                <a:cs typeface="Stinger Slim Bold"/>
                <a:sym typeface="Stinger Slim Bold"/>
              </a:rPr>
              <a:t>sensores de temperatura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9816" y="3211135"/>
            <a:ext cx="1872263" cy="154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19"/>
              </a:lnSpc>
              <a:spcBef>
                <a:spcPct val="0"/>
              </a:spcBef>
            </a:pPr>
            <a:r>
              <a:rPr lang="en-US" b="true" sz="9013" spc="4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5777" y="876348"/>
            <a:ext cx="8476683" cy="8473151"/>
          </a:xfrm>
          <a:custGeom>
            <a:avLst/>
            <a:gdLst/>
            <a:ahLst/>
            <a:cxnLst/>
            <a:rect r="r" b="b" t="t" l="l"/>
            <a:pathLst>
              <a:path h="8473151" w="8476683">
                <a:moveTo>
                  <a:pt x="0" y="0"/>
                </a:moveTo>
                <a:lnTo>
                  <a:pt x="8476683" y="0"/>
                </a:lnTo>
                <a:lnTo>
                  <a:pt x="8476683" y="8473151"/>
                </a:lnTo>
                <a:lnTo>
                  <a:pt x="0" y="847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55786" y="-254854"/>
            <a:ext cx="4632524" cy="10815226"/>
            <a:chOff x="0" y="0"/>
            <a:chExt cx="1220089" cy="28484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0089" cy="2848455"/>
            </a:xfrm>
            <a:custGeom>
              <a:avLst/>
              <a:gdLst/>
              <a:ahLst/>
              <a:cxnLst/>
              <a:rect r="r" b="b" t="t" l="l"/>
              <a:pathLst>
                <a:path h="2848455" w="1220089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69574" y="8009482"/>
            <a:ext cx="7292928" cy="729292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56178" y="-3901318"/>
            <a:ext cx="7292928" cy="72929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62527" y="1773409"/>
            <a:ext cx="6996773" cy="6996745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6016" t="0" r="-5601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5400000">
            <a:off x="11952046" y="3265440"/>
            <a:ext cx="7715094" cy="3707614"/>
          </a:xfrm>
          <a:custGeom>
            <a:avLst/>
            <a:gdLst/>
            <a:ahLst/>
            <a:cxnLst/>
            <a:rect r="r" b="b" t="t" l="l"/>
            <a:pathLst>
              <a:path h="3707614" w="771509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935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36189" y="187801"/>
            <a:ext cx="5452675" cy="1681797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951123" y="5493938"/>
            <a:ext cx="3855561" cy="3855561"/>
          </a:xfrm>
          <a:custGeom>
            <a:avLst/>
            <a:gdLst/>
            <a:ahLst/>
            <a:cxnLst/>
            <a:rect r="r" b="b" t="t" l="l"/>
            <a:pathLst>
              <a:path h="3855561" w="3855561">
                <a:moveTo>
                  <a:pt x="0" y="0"/>
                </a:moveTo>
                <a:lnTo>
                  <a:pt x="3855561" y="0"/>
                </a:lnTo>
                <a:lnTo>
                  <a:pt x="3855561" y="3855561"/>
                </a:lnTo>
                <a:lnTo>
                  <a:pt x="0" y="3855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64427" y="615454"/>
            <a:ext cx="5628697" cy="230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42"/>
              </a:lnSpc>
              <a:spcBef>
                <a:spcPct val="0"/>
              </a:spcBef>
            </a:pPr>
            <a:r>
              <a:rPr lang="en-US" b="true" sz="5035" spc="18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SENSORES RTD PT100 Y  PT1000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68307" y="3517606"/>
            <a:ext cx="6801915" cy="15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6"/>
              </a:lnSpc>
              <a:spcBef>
                <a:spcPct val="0"/>
              </a:spcBef>
            </a:pPr>
            <a:r>
              <a:rPr lang="en-US" sz="2790" spc="61">
                <a:solidFill>
                  <a:srgbClr val="2A2E3A"/>
                </a:solidFill>
                <a:latin typeface="Midgard"/>
                <a:ea typeface="Midgard"/>
                <a:cs typeface="Midgard"/>
                <a:sym typeface="Midgard"/>
              </a:rPr>
              <a:t> se suele componer de un alambre bien enrollado con un núcleo de vidrio o cerámica a su alrededor o cerámica estratificada.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826499" y="6054039"/>
            <a:ext cx="885528" cy="1022498"/>
          </a:xfrm>
          <a:custGeom>
            <a:avLst/>
            <a:gdLst/>
            <a:ahLst/>
            <a:cxnLst/>
            <a:rect r="r" b="b" t="t" l="l"/>
            <a:pathLst>
              <a:path h="1022498" w="885528">
                <a:moveTo>
                  <a:pt x="0" y="0"/>
                </a:moveTo>
                <a:lnTo>
                  <a:pt x="885528" y="0"/>
                </a:lnTo>
                <a:lnTo>
                  <a:pt x="885528" y="1022498"/>
                </a:lnTo>
                <a:lnTo>
                  <a:pt x="0" y="1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68306" y="8064091"/>
            <a:ext cx="6801915" cy="15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6"/>
              </a:lnSpc>
              <a:spcBef>
                <a:spcPct val="0"/>
              </a:spcBef>
            </a:pPr>
            <a:r>
              <a:rPr lang="en-US" sz="2790" spc="61">
                <a:solidFill>
                  <a:srgbClr val="2A2E3A"/>
                </a:solidFill>
                <a:latin typeface="Midgard"/>
                <a:ea typeface="Midgard"/>
                <a:cs typeface="Midgard"/>
                <a:sym typeface="Midgard"/>
              </a:rPr>
              <a:t>su funcionamiento se basa  en la resistencia a la temperatura del material del que está compuesto.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9606">
            <a:off x="13580842" y="-1136129"/>
            <a:ext cx="3889773" cy="12559257"/>
          </a:xfrm>
          <a:custGeom>
            <a:avLst/>
            <a:gdLst/>
            <a:ahLst/>
            <a:cxnLst/>
            <a:rect r="r" b="b" t="t" l="l"/>
            <a:pathLst>
              <a:path h="12559257" w="3889773">
                <a:moveTo>
                  <a:pt x="0" y="0"/>
                </a:moveTo>
                <a:lnTo>
                  <a:pt x="3889773" y="0"/>
                </a:lnTo>
                <a:lnTo>
                  <a:pt x="3889773" y="12559258"/>
                </a:lnTo>
                <a:lnTo>
                  <a:pt x="0" y="1255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5794" t="-40822" r="0" b="-529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28476" y="-634385"/>
            <a:ext cx="7779807" cy="11555770"/>
            <a:chOff x="0" y="0"/>
            <a:chExt cx="427507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1471" t="0" r="-6147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411022" y="5331077"/>
            <a:ext cx="2945028" cy="5777885"/>
            <a:chOff x="0" y="0"/>
            <a:chExt cx="406400" cy="797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DBF38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71921" y="-634385"/>
            <a:ext cx="2743842" cy="5383177"/>
            <a:chOff x="0" y="0"/>
            <a:chExt cx="406400" cy="797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356049" y="-373209"/>
            <a:ext cx="714563" cy="1401909"/>
            <a:chOff x="0" y="0"/>
            <a:chExt cx="406400" cy="7973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797321"/>
            </a:xfrm>
            <a:custGeom>
              <a:avLst/>
              <a:gdLst/>
              <a:ahLst/>
              <a:cxnLst/>
              <a:rect r="r" b="b" t="t" l="l"/>
              <a:pathLst>
                <a:path h="79732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97321"/>
                  </a:lnTo>
                  <a:lnTo>
                    <a:pt x="0" y="79732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0D12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47625"/>
              <a:ext cx="203200" cy="84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18416" y="2126836"/>
            <a:ext cx="5509411" cy="5611202"/>
          </a:xfrm>
          <a:custGeom>
            <a:avLst/>
            <a:gdLst/>
            <a:ahLst/>
            <a:cxnLst/>
            <a:rect r="r" b="b" t="t" l="l"/>
            <a:pathLst>
              <a:path h="5611202" w="5509411">
                <a:moveTo>
                  <a:pt x="0" y="0"/>
                </a:moveTo>
                <a:lnTo>
                  <a:pt x="5509411" y="0"/>
                </a:lnTo>
                <a:lnTo>
                  <a:pt x="5509411" y="5611202"/>
                </a:lnTo>
                <a:lnTo>
                  <a:pt x="0" y="561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5501" y="7738038"/>
            <a:ext cx="17576998" cy="1326034"/>
          </a:xfrm>
          <a:custGeom>
            <a:avLst/>
            <a:gdLst/>
            <a:ahLst/>
            <a:cxnLst/>
            <a:rect r="r" b="b" t="t" l="l"/>
            <a:pathLst>
              <a:path h="1326034" w="17576998">
                <a:moveTo>
                  <a:pt x="0" y="0"/>
                </a:moveTo>
                <a:lnTo>
                  <a:pt x="17576998" y="0"/>
                </a:lnTo>
                <a:lnTo>
                  <a:pt x="17576998" y="1326033"/>
                </a:lnTo>
                <a:lnTo>
                  <a:pt x="0" y="1326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68161" y="764834"/>
            <a:ext cx="9215417" cy="10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7080" spc="254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termocupla tipo j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53739"/>
            <a:chOff x="0" y="0"/>
            <a:chExt cx="4816593" cy="1067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67651"/>
            </a:xfrm>
            <a:custGeom>
              <a:avLst/>
              <a:gdLst/>
              <a:ahLst/>
              <a:cxnLst/>
              <a:rect r="r" b="b" t="t" l="l"/>
              <a:pathLst>
                <a:path h="10676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67651"/>
                  </a:lnTo>
                  <a:lnTo>
                    <a:pt x="0" y="1067651"/>
                  </a:lnTo>
                  <a:close/>
                </a:path>
              </a:pathLst>
            </a:custGeom>
            <a:solidFill>
              <a:srgbClr val="052A4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11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028700"/>
            <a:ext cx="18288000" cy="4053739"/>
          </a:xfrm>
          <a:custGeom>
            <a:avLst/>
            <a:gdLst/>
            <a:ahLst/>
            <a:cxnLst/>
            <a:rect r="r" b="b" t="t" l="l"/>
            <a:pathLst>
              <a:path h="4053739" w="18288000">
                <a:moveTo>
                  <a:pt x="0" y="0"/>
                </a:moveTo>
                <a:lnTo>
                  <a:pt x="18288000" y="0"/>
                </a:lnTo>
                <a:lnTo>
                  <a:pt x="18288000" y="4053739"/>
                </a:lnTo>
                <a:lnTo>
                  <a:pt x="0" y="4053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25349" r="0" b="-1752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0779" y="2282206"/>
            <a:ext cx="10209009" cy="109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08"/>
              </a:lnSpc>
              <a:spcBef>
                <a:spcPct val="0"/>
              </a:spcBef>
            </a:pPr>
            <a:r>
              <a:rPr lang="en-US" b="true" sz="7173" spc="258">
                <a:solidFill>
                  <a:srgbClr val="FFFBFB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MAGNITUDES !!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431546" y="-2586212"/>
            <a:ext cx="9619282" cy="5963955"/>
          </a:xfrm>
          <a:custGeom>
            <a:avLst/>
            <a:gdLst/>
            <a:ahLst/>
            <a:cxnLst/>
            <a:rect r="r" b="b" t="t" l="l"/>
            <a:pathLst>
              <a:path h="5963955" w="9619282">
                <a:moveTo>
                  <a:pt x="0" y="0"/>
                </a:moveTo>
                <a:lnTo>
                  <a:pt x="9619282" y="0"/>
                </a:lnTo>
                <a:lnTo>
                  <a:pt x="9619282" y="5963954"/>
                </a:lnTo>
                <a:lnTo>
                  <a:pt x="0" y="596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-604873"/>
            <a:ext cx="5903940" cy="3660443"/>
          </a:xfrm>
          <a:custGeom>
            <a:avLst/>
            <a:gdLst/>
            <a:ahLst/>
            <a:cxnLst/>
            <a:rect r="r" b="b" t="t" l="l"/>
            <a:pathLst>
              <a:path h="3660443" w="5903940">
                <a:moveTo>
                  <a:pt x="0" y="0"/>
                </a:moveTo>
                <a:lnTo>
                  <a:pt x="5903940" y="0"/>
                </a:lnTo>
                <a:lnTo>
                  <a:pt x="5903940" y="3660443"/>
                </a:lnTo>
                <a:lnTo>
                  <a:pt x="0" y="366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991207" y="4654347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6"/>
                </a:lnTo>
                <a:lnTo>
                  <a:pt x="0" y="978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241187" y="6272377"/>
            <a:ext cx="4014623" cy="4014623"/>
          </a:xfrm>
          <a:custGeom>
            <a:avLst/>
            <a:gdLst/>
            <a:ahLst/>
            <a:cxnLst/>
            <a:rect r="r" b="b" t="t" l="l"/>
            <a:pathLst>
              <a:path h="4014623" w="4014623">
                <a:moveTo>
                  <a:pt x="0" y="0"/>
                </a:moveTo>
                <a:lnTo>
                  <a:pt x="4014623" y="0"/>
                </a:lnTo>
                <a:lnTo>
                  <a:pt x="4014623" y="4014623"/>
                </a:lnTo>
                <a:lnTo>
                  <a:pt x="0" y="40146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3705" y="6272377"/>
            <a:ext cx="4772023" cy="3067729"/>
          </a:xfrm>
          <a:custGeom>
            <a:avLst/>
            <a:gdLst/>
            <a:ahLst/>
            <a:cxnLst/>
            <a:rect r="r" b="b" t="t" l="l"/>
            <a:pathLst>
              <a:path h="3067729" w="4772023">
                <a:moveTo>
                  <a:pt x="0" y="0"/>
                </a:moveTo>
                <a:lnTo>
                  <a:pt x="4772023" y="0"/>
                </a:lnTo>
                <a:lnTo>
                  <a:pt x="4772023" y="3067729"/>
                </a:lnTo>
                <a:lnTo>
                  <a:pt x="0" y="3067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078218" y="5143500"/>
            <a:ext cx="8014706" cy="4071942"/>
            <a:chOff x="0" y="0"/>
            <a:chExt cx="10686275" cy="54292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57150"/>
              <a:ext cx="10686275" cy="1413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5"/>
                </a:lnSpc>
              </a:pPr>
              <a:r>
                <a:rPr lang="en-US" sz="3890" i="true" spc="198">
                  <a:solidFill>
                    <a:srgbClr val="000000"/>
                  </a:solidFill>
                  <a:latin typeface="Libre Baskerville Italics"/>
                  <a:ea typeface="Libre Baskerville Italics"/>
                  <a:cs typeface="Libre Baskerville Italics"/>
                  <a:sym typeface="Libre Baskerville Italics"/>
                </a:rPr>
                <a:t>  CANTIDAD DE SUSTANCIA ( VOLUMEN)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05832"/>
              <a:ext cx="10686275" cy="2602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484" spc="521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EL VOLUMEN ES EL ESPACIO QUE OCUPA UN CUERPO </a:t>
              </a:r>
            </a:p>
            <a:p>
              <a:pPr algn="l">
                <a:lnSpc>
                  <a:spcPts val="3105"/>
                </a:lnSpc>
              </a:pPr>
            </a:p>
            <a:p>
              <a:pPr algn="l">
                <a:lnSpc>
                  <a:spcPts val="3105"/>
                </a:lnSpc>
              </a:pPr>
              <a:r>
                <a:rPr lang="en-US" sz="2484" spc="521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SU UNIDAD DE MEDIDA ES EL LITRO,MILILITRO Y CM3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056028"/>
              <a:ext cx="10686275" cy="373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3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DAGPD4Ek2-U</dc:identifier>
  <dcterms:modified xsi:type="dcterms:W3CDTF">2011-08-01T06:04:30Z</dcterms:modified>
  <cp:revision>1</cp:revision>
  <dc:title>automatizacion</dc:title>
</cp:coreProperties>
</file>